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7" r:id="rId1"/>
    <p:sldMasterId id="2147483956" r:id="rId2"/>
  </p:sldMasterIdLst>
  <p:notesMasterIdLst>
    <p:notesMasterId r:id="rId26"/>
  </p:notesMasterIdLst>
  <p:sldIdLst>
    <p:sldId id="288" r:id="rId3"/>
    <p:sldId id="257" r:id="rId4"/>
    <p:sldId id="258" r:id="rId5"/>
    <p:sldId id="259" r:id="rId6"/>
    <p:sldId id="260" r:id="rId7"/>
    <p:sldId id="271" r:id="rId8"/>
    <p:sldId id="261" r:id="rId9"/>
    <p:sldId id="262" r:id="rId10"/>
    <p:sldId id="264" r:id="rId11"/>
    <p:sldId id="272" r:id="rId12"/>
    <p:sldId id="263" r:id="rId13"/>
    <p:sldId id="299" r:id="rId14"/>
    <p:sldId id="300" r:id="rId15"/>
    <p:sldId id="301" r:id="rId16"/>
    <p:sldId id="302" r:id="rId17"/>
    <p:sldId id="303" r:id="rId18"/>
    <p:sldId id="265" r:id="rId19"/>
    <p:sldId id="283" r:id="rId20"/>
    <p:sldId id="270" r:id="rId21"/>
    <p:sldId id="298" r:id="rId22"/>
    <p:sldId id="296" r:id="rId23"/>
    <p:sldId id="267" r:id="rId24"/>
    <p:sldId id="289" r:id="rId25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1DB9E6F-59B3-A34C-9CF5-24D3EF809069}">
          <p14:sldIdLst>
            <p14:sldId id="288"/>
            <p14:sldId id="257"/>
            <p14:sldId id="258"/>
            <p14:sldId id="259"/>
            <p14:sldId id="260"/>
            <p14:sldId id="271"/>
            <p14:sldId id="261"/>
            <p14:sldId id="262"/>
            <p14:sldId id="264"/>
            <p14:sldId id="272"/>
            <p14:sldId id="263"/>
            <p14:sldId id="299"/>
            <p14:sldId id="300"/>
            <p14:sldId id="301"/>
            <p14:sldId id="302"/>
            <p14:sldId id="303"/>
            <p14:sldId id="265"/>
            <p14:sldId id="283"/>
            <p14:sldId id="270"/>
            <p14:sldId id="298"/>
            <p14:sldId id="296"/>
            <p14:sldId id="267"/>
            <p14:sldId id="28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627" autoAdjust="0"/>
  </p:normalViewPr>
  <p:slideViewPr>
    <p:cSldViewPr>
      <p:cViewPr varScale="1">
        <p:scale>
          <a:sx n="115" d="100"/>
          <a:sy n="115" d="100"/>
        </p:scale>
        <p:origin x="-22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3448" y="-96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CE8C7-88CB-4E12-BD3C-8F1B3E15088A}" type="datetimeFigureOut">
              <a:rPr lang="en-US" smtClean="0"/>
              <a:pPr/>
              <a:t>7/16/12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55AD2-C118-4431-99BA-65DE94AC05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71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55AD2-C118-4431-99BA-65DE94AC05F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3689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55AD2-C118-4431-99BA-65DE94AC05F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938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55AD2-C118-4431-99BA-65DE94AC05F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967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55AD2-C118-4431-99BA-65DE94AC05F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680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55AD2-C118-4431-99BA-65DE94AC05F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32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55AD2-C118-4431-99BA-65DE94AC05F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2922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55AD2-C118-4431-99BA-65DE94AC05F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404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55AD2-C118-4431-99BA-65DE94AC05F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08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55AD2-C118-4431-99BA-65DE94AC05F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55AD2-C118-4431-99BA-65DE94AC05F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69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55AD2-C118-4431-99BA-65DE94AC05F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55AD2-C118-4431-99BA-65DE94AC05F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55AD2-C118-4431-99BA-65DE94AC05F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207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55AD2-C118-4431-99BA-65DE94AC05F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44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55AD2-C118-4431-99BA-65DE94AC05F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009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55AD2-C118-4431-99BA-65DE94AC05F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169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fileserver\General\1-Clients\PayPal\Projects-GO\X.Commerce\PPT_template\pngs\Title-Page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189166"/>
            <a:ext cx="4572000" cy="864720"/>
          </a:xfrm>
        </p:spPr>
        <p:txBody>
          <a:bodyPr anchor="b">
            <a:no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58190" y="5122889"/>
            <a:ext cx="3627620" cy="68580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5988935"/>
            <a:ext cx="2133600" cy="246974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90BE3F25-962D-4223-AF32-EBCFF98EC03C}" type="datetimeFigureOut">
              <a:rPr lang="en-US" smtClean="0"/>
              <a:pPr/>
              <a:t>7/16/12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62688"/>
            <a:ext cx="2895600" cy="365125"/>
          </a:xfrm>
        </p:spPr>
        <p:txBody>
          <a:bodyPr anchor="b"/>
          <a:lstStyle>
            <a:lvl1pPr>
              <a:defRPr sz="900" b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82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3F25-962D-4223-AF32-EBCFF98EC03C}" type="datetimeFigureOut">
              <a:rPr lang="en-US" smtClean="0"/>
              <a:pPr/>
              <a:t>7/16/12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3F4DD-0C9B-406F-B308-BAC6121112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81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3F25-962D-4223-AF32-EBCFF98EC03C}" type="datetimeFigureOut">
              <a:rPr lang="en-US" smtClean="0"/>
              <a:pPr/>
              <a:t>7/16/12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3F4DD-0C9B-406F-B308-BAC6121112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82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3F25-962D-4223-AF32-EBCFF98EC03C}" type="datetimeFigureOut">
              <a:rPr lang="en-US" smtClean="0"/>
              <a:pPr/>
              <a:t>7/16/12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3F4DD-0C9B-406F-B308-BAC6121112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650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3F25-962D-4223-AF32-EBCFF98EC03C}" type="datetimeFigureOut">
              <a:rPr lang="en-US" smtClean="0"/>
              <a:pPr/>
              <a:t>7/16/12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3F4DD-0C9B-406F-B308-BAC6121112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80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3F25-962D-4223-AF32-EBCFF98EC03C}" type="datetimeFigureOut">
              <a:rPr lang="en-US" smtClean="0"/>
              <a:pPr/>
              <a:t>7/16/12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3F4DD-0C9B-406F-B308-BAC6121112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28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3F25-962D-4223-AF32-EBCFF98EC03C}" type="datetimeFigureOut">
              <a:rPr lang="en-US" smtClean="0"/>
              <a:pPr/>
              <a:t>7/16/12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3F4DD-0C9B-406F-B308-BAC6121112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88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3F25-962D-4223-AF32-EBCFF98EC03C}" type="datetimeFigureOut">
              <a:rPr lang="en-US" smtClean="0"/>
              <a:pPr/>
              <a:t>7/16/12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3F4DD-0C9B-406F-B308-BAC6121112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44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3F25-962D-4223-AF32-EBCFF98EC03C}" type="datetimeFigureOut">
              <a:rPr lang="en-US" smtClean="0"/>
              <a:pPr/>
              <a:t>7/16/12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3F4DD-0C9B-406F-B308-BAC6121112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292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3F25-962D-4223-AF32-EBCFF98EC03C}" type="datetimeFigureOut">
              <a:rPr lang="en-US" smtClean="0"/>
              <a:pPr/>
              <a:t>7/16/12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3F4DD-0C9B-406F-B308-BAC6121112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2427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3F25-962D-4223-AF32-EBCFF98EC03C}" type="datetimeFigureOut">
              <a:rPr lang="en-US" smtClean="0"/>
              <a:pPr/>
              <a:t>7/16/12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3F4DD-0C9B-406F-B308-BAC6121112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31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BE3F25-962D-4223-AF32-EBCFF98EC03C}" type="datetimeFigureOut">
              <a:rPr lang="en-US" smtClean="0"/>
              <a:pPr/>
              <a:t>7/16/12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B3F4DD-0C9B-406F-B308-BAC6121112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400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-185404" y="1195931"/>
            <a:ext cx="8380356" cy="1260815"/>
          </a:xfrm>
          <a:prstGeom prst="roundRect">
            <a:avLst/>
          </a:prstGeom>
          <a:solidFill>
            <a:srgbClr val="DA7211"/>
          </a:solidFill>
          <a:ln>
            <a:solidFill>
              <a:srgbClr val="FAB72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20510" y="1396079"/>
            <a:ext cx="7935388" cy="1014311"/>
          </a:xfrm>
          <a:prstGeom prst="rect">
            <a:avLst/>
          </a:prstGeom>
          <a:noFill/>
        </p:spPr>
        <p:txBody>
          <a:bodyPr/>
          <a:lstStyle>
            <a:lvl1pPr algn="l">
              <a:defRPr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20510" y="2421382"/>
            <a:ext cx="7063978" cy="702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 i="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5481370" y="5006225"/>
            <a:ext cx="3559803" cy="17243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 descr="puxl_nobg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1225"/>
            <a:ext cx="2173933" cy="244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728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399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18083" y="6470418"/>
            <a:ext cx="2895600" cy="2093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22118" y="2345961"/>
            <a:ext cx="7199988" cy="949637"/>
          </a:xfrm>
        </p:spPr>
        <p:txBody>
          <a:bodyPr anchor="b"/>
          <a:lstStyle>
            <a:lvl1pPr marL="0" indent="0" algn="l">
              <a:defRPr sz="28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1019331" y="3296458"/>
            <a:ext cx="6453266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9986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3F25-962D-4223-AF32-EBCFF98EC03C}" type="datetimeFigureOut">
              <a:rPr lang="en-US" smtClean="0"/>
              <a:pPr/>
              <a:t>7/16/12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3F4DD-0C9B-406F-B308-BAC6121112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008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3F25-962D-4223-AF32-EBCFF98EC03C}" type="datetimeFigureOut">
              <a:rPr lang="en-US" smtClean="0"/>
              <a:pPr/>
              <a:t>7/16/12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3F4DD-0C9B-406F-B308-BAC6121112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786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3F25-962D-4223-AF32-EBCFF98EC03C}" type="datetimeFigureOut">
              <a:rPr lang="en-US" smtClean="0"/>
              <a:pPr/>
              <a:t>7/16/12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3F4DD-0C9B-406F-B308-BAC6121112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51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fileserver\General\1-Clients\PayPal\Projects-GO\X.Commerce\PPT_template\content-page-blank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3F25-962D-4223-AF32-EBCFF98EC03C}" type="datetimeFigureOut">
              <a:rPr lang="en-US" smtClean="0"/>
              <a:pPr/>
              <a:t>7/16/12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3F4DD-0C9B-406F-B308-BAC6121112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11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-185404" y="1195931"/>
            <a:ext cx="8380356" cy="1260815"/>
          </a:xfrm>
          <a:prstGeom prst="roundRect">
            <a:avLst/>
          </a:prstGeom>
          <a:solidFill>
            <a:srgbClr val="DA7211"/>
          </a:solidFill>
          <a:ln>
            <a:solidFill>
              <a:srgbClr val="FAB72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20510" y="1396079"/>
            <a:ext cx="7935388" cy="1014311"/>
          </a:xfrm>
          <a:prstGeom prst="rect">
            <a:avLst/>
          </a:prstGeom>
          <a:noFill/>
        </p:spPr>
        <p:txBody>
          <a:bodyPr/>
          <a:lstStyle>
            <a:lvl1pPr algn="l">
              <a:defRPr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20510" y="2421382"/>
            <a:ext cx="7063978" cy="7028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 i="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5481370" y="5006225"/>
            <a:ext cx="3559803" cy="17243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 descr="puxl_nobg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1225"/>
            <a:ext cx="2173933" cy="244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728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3F25-962D-4223-AF32-EBCFF98EC03C}" type="datetimeFigureOut">
              <a:rPr lang="en-US" smtClean="0"/>
              <a:pPr/>
              <a:t>7/16/12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3000-33D9-0240-84AA-87E63519E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34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 rot="10800000">
            <a:off x="-4" y="1654632"/>
            <a:ext cx="9143999" cy="3979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1297581"/>
            <a:ext cx="9143999" cy="35705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9763" y="214676"/>
            <a:ext cx="6348335" cy="7596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6571"/>
            <a:ext cx="8229600" cy="380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5612" y="6476271"/>
            <a:ext cx="1249181" cy="2093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90BE3F25-962D-4223-AF32-EBCFF98EC03C}" type="datetimeFigureOut">
              <a:rPr lang="en-US" smtClean="0"/>
              <a:pPr/>
              <a:t>7/16/12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46883" y="6476271"/>
            <a:ext cx="2895600" cy="2093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2303" y="6476271"/>
            <a:ext cx="419724" cy="2093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5BB3F4DD-0C9B-406F-B308-BAC6121112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 rot="10800000">
            <a:off x="-1" y="5634451"/>
            <a:ext cx="9143999" cy="35705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670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7338" indent="-287338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27063" indent="-287338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87338" algn="l" defTabSz="914400" rtl="0" eaLnBrk="1" latinLnBrk="0" hangingPunct="1">
        <a:spcBef>
          <a:spcPct val="20000"/>
        </a:spcBef>
        <a:buFont typeface="Wingdings" pitchFamily="2" charset="2"/>
        <a:buChar char="§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314450" indent="-287338" algn="l" defTabSz="914400" rtl="0" eaLnBrk="1" latinLnBrk="0" hangingPunct="1">
        <a:spcBef>
          <a:spcPct val="20000"/>
        </a:spcBef>
        <a:buFont typeface="Arial" pitchFamily="34" charset="0"/>
        <a:buChar char="–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601788" indent="-287338" algn="l" defTabSz="914400" rtl="0" eaLnBrk="1" latinLnBrk="0" hangingPunct="1">
        <a:spcBef>
          <a:spcPct val="20000"/>
        </a:spcBef>
        <a:buFont typeface="Arial" pitchFamily="34" charset="0"/>
        <a:buChar char="»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E3F25-962D-4223-AF32-EBCFF98EC03C}" type="datetimeFigureOut">
              <a:rPr lang="en-US" smtClean="0"/>
              <a:pPr/>
              <a:t>7/16/12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3F4DD-0C9B-406F-B308-BAC6121112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80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  <p:sldLayoutId id="2147483968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</p:spPr>
        <p:txBody>
          <a:bodyPr/>
          <a:lstStyle>
            <a:lvl1pPr algn="l">
              <a:defRPr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Android Security Essentials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88224" y="5029200"/>
            <a:ext cx="472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7F7F7F"/>
                </a:solidFill>
              </a:rPr>
              <a:t>Pragati </a:t>
            </a:r>
            <a:r>
              <a:rPr lang="en-US" sz="2400" dirty="0" err="1" smtClean="0">
                <a:solidFill>
                  <a:srgbClr val="7F7F7F"/>
                </a:solidFill>
              </a:rPr>
              <a:t>Ogal</a:t>
            </a:r>
            <a:r>
              <a:rPr lang="en-US" sz="2400" dirty="0" smtClean="0">
                <a:solidFill>
                  <a:srgbClr val="7F7F7F"/>
                </a:solidFill>
              </a:rPr>
              <a:t> Rai</a:t>
            </a:r>
          </a:p>
          <a:p>
            <a:pPr algn="r"/>
            <a:r>
              <a:rPr lang="en-US" sz="2400" dirty="0" smtClean="0">
                <a:solidFill>
                  <a:srgbClr val="7F7F7F"/>
                </a:solidFill>
              </a:rPr>
              <a:t>Mobile Technology Evangelist</a:t>
            </a:r>
          </a:p>
          <a:p>
            <a:pPr algn="r"/>
            <a:r>
              <a:rPr lang="en-US" sz="2400" dirty="0" err="1" smtClean="0">
                <a:solidFill>
                  <a:srgbClr val="7F7F7F"/>
                </a:solidFill>
              </a:rPr>
              <a:t>X.commerce</a:t>
            </a:r>
            <a:r>
              <a:rPr lang="en-US" sz="2400" dirty="0" smtClean="0">
                <a:solidFill>
                  <a:srgbClr val="7F7F7F"/>
                </a:solidFill>
              </a:rPr>
              <a:t> (an eBay Inc. Company)</a:t>
            </a:r>
          </a:p>
          <a:p>
            <a:pPr algn="r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590551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Defined Permissions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752600"/>
            <a:ext cx="8915400" cy="3962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Developers can define own permissions</a:t>
            </a:r>
          </a:p>
          <a:p>
            <a:pPr lvl="1">
              <a:buNone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&lt;permission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android:name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="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com.pragati.permission.ACCESS_DETAILS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"</a:t>
            </a:r>
          </a:p>
          <a:p>
            <a:pPr lvl="1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android:label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="@string/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permlab_accessDetails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"</a:t>
            </a:r>
          </a:p>
          <a:p>
            <a:pPr lvl="1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android:description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="@string/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permdesc_accessDetails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"</a:t>
            </a:r>
          </a:p>
          <a:p>
            <a:pPr lvl="1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android:permissionGroup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="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android.permission-group.COST_MONEY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"</a:t>
            </a:r>
          </a:p>
          <a:p>
            <a:pPr lvl="1"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android:protectionLevel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=“signature" /&gt;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419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 smtClean="0"/>
              <a:t>Activity</a:t>
            </a:r>
            <a:r>
              <a:rPr lang="en-US" sz="2200" dirty="0" smtClean="0"/>
              <a:t>: Define screens</a:t>
            </a:r>
          </a:p>
          <a:p>
            <a:pPr>
              <a:lnSpc>
                <a:spcPct val="150000"/>
              </a:lnSpc>
            </a:pPr>
            <a:r>
              <a:rPr lang="en-US" sz="2200" b="1" dirty="0" smtClean="0"/>
              <a:t>Service</a:t>
            </a:r>
            <a:r>
              <a:rPr lang="en-US" sz="2200" dirty="0" smtClean="0"/>
              <a:t>: Background processing</a:t>
            </a:r>
          </a:p>
          <a:p>
            <a:pPr>
              <a:lnSpc>
                <a:spcPct val="150000"/>
              </a:lnSpc>
            </a:pPr>
            <a:r>
              <a:rPr lang="en-US" sz="2200" b="1" dirty="0" smtClean="0"/>
              <a:t>Broadcast Receiver</a:t>
            </a:r>
            <a:r>
              <a:rPr lang="en-US" sz="2200" dirty="0" smtClean="0"/>
              <a:t>: Mailbox for messages from other applications</a:t>
            </a:r>
          </a:p>
          <a:p>
            <a:pPr>
              <a:lnSpc>
                <a:spcPct val="150000"/>
              </a:lnSpc>
            </a:pPr>
            <a:r>
              <a:rPr lang="en-US" sz="2200" b="1" dirty="0" smtClean="0"/>
              <a:t>Content Provider</a:t>
            </a:r>
            <a:r>
              <a:rPr lang="en-US" sz="2200" dirty="0" smtClean="0"/>
              <a:t>: Relational database for sharing information</a:t>
            </a:r>
          </a:p>
          <a:p>
            <a:pPr>
              <a:lnSpc>
                <a:spcPct val="150000"/>
              </a:lnSpc>
            </a:pPr>
            <a:r>
              <a:rPr lang="en-US" sz="2200" b="1" dirty="0" smtClean="0"/>
              <a:t>Instrumentation</a:t>
            </a:r>
            <a:r>
              <a:rPr lang="en-US" sz="2200" dirty="0" smtClean="0"/>
              <a:t>: Testing </a:t>
            </a:r>
            <a:endParaRPr lang="en-US" sz="2200" dirty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i="1" dirty="0" smtClean="0"/>
              <a:t>All components are secured with permissions</a:t>
            </a:r>
            <a:endParaRPr lang="en-US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Binder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Synchronous RPC mechanism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Define interface with AIDL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Same process or different processes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transact() </a:t>
            </a:r>
            <a:r>
              <a:rPr lang="en-US" dirty="0" smtClean="0"/>
              <a:t>and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Binder.onTransact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Data sent as a Parcel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Secured by caller permission or identity checking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733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191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Inter Component Interaction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Asynchronous IPC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Explicit or implicit intents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Do not put sensitive data in intents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Components need not be in same application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startActivity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(Intent),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startBroadcast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(Intent)</a:t>
            </a:r>
          </a:p>
        </p:txBody>
      </p:sp>
    </p:spTree>
    <p:extLst>
      <p:ext uri="{BB962C8B-B14F-4D97-AF65-F5344CB8AC3E}">
        <p14:creationId xmlns:p14="http://schemas.microsoft.com/office/powerpoint/2010/main" val="2259745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Intent Filters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70000"/>
              </a:lnSpc>
            </a:pPr>
            <a:r>
              <a:rPr lang="en-US" sz="6200" dirty="0" smtClean="0"/>
              <a:t>Activity Manager matches intents against Intent Filters</a:t>
            </a:r>
          </a:p>
          <a:p>
            <a:pPr lvl="1">
              <a:lnSpc>
                <a:spcPct val="170000"/>
              </a:lnSpc>
              <a:buNone/>
            </a:pPr>
            <a:r>
              <a:rPr lang="en-US" sz="4300" dirty="0" smtClean="0">
                <a:latin typeface="Courier New" pitchFamily="49" charset="0"/>
                <a:cs typeface="Courier New" pitchFamily="49" charset="0"/>
              </a:rPr>
              <a:t>&lt;receiver </a:t>
            </a:r>
            <a:r>
              <a:rPr lang="en-US" sz="4300" dirty="0" err="1" smtClean="0">
                <a:latin typeface="Courier New" pitchFamily="49" charset="0"/>
                <a:cs typeface="Courier New" pitchFamily="49" charset="0"/>
              </a:rPr>
              <a:t>android:name</a:t>
            </a:r>
            <a:r>
              <a:rPr lang="en-US" sz="4300" dirty="0" smtClean="0">
                <a:latin typeface="Courier New" pitchFamily="49" charset="0"/>
                <a:cs typeface="Courier New" pitchFamily="49" charset="0"/>
              </a:rPr>
              <a:t>=“</a:t>
            </a:r>
            <a:r>
              <a:rPr lang="en-US" sz="4300" dirty="0" err="1" smtClean="0">
                <a:latin typeface="Courier New" pitchFamily="49" charset="0"/>
                <a:cs typeface="Courier New" pitchFamily="49" charset="0"/>
              </a:rPr>
              <a:t>BootCompletedReceiver</a:t>
            </a:r>
            <a:r>
              <a:rPr lang="en-US" sz="4300" dirty="0" smtClean="0">
                <a:latin typeface="Courier New" pitchFamily="49" charset="0"/>
                <a:cs typeface="Courier New" pitchFamily="49" charset="0"/>
              </a:rPr>
              <a:t>”&gt;</a:t>
            </a:r>
          </a:p>
          <a:p>
            <a:pPr lvl="2">
              <a:lnSpc>
                <a:spcPct val="170000"/>
              </a:lnSpc>
              <a:buNone/>
            </a:pPr>
            <a:r>
              <a:rPr lang="en-US" sz="4300" dirty="0" smtClean="0">
                <a:latin typeface="Courier New" pitchFamily="49" charset="0"/>
                <a:cs typeface="Courier New" pitchFamily="49" charset="0"/>
              </a:rPr>
              <a:t>&lt;intent-filter&gt;</a:t>
            </a:r>
          </a:p>
          <a:p>
            <a:pPr lvl="3">
              <a:lnSpc>
                <a:spcPct val="170000"/>
              </a:lnSpc>
              <a:buNone/>
            </a:pPr>
            <a:r>
              <a:rPr lang="en-US" sz="4300" dirty="0" smtClean="0">
                <a:latin typeface="Courier New" pitchFamily="49" charset="0"/>
                <a:cs typeface="Courier New" pitchFamily="49" charset="0"/>
              </a:rPr>
              <a:t>&lt;action </a:t>
            </a:r>
            <a:r>
              <a:rPr lang="en-US" sz="4300" dirty="0" err="1" smtClean="0">
                <a:latin typeface="Courier New" pitchFamily="49" charset="0"/>
                <a:cs typeface="Courier New" pitchFamily="49" charset="0"/>
              </a:rPr>
              <a:t>android:name</a:t>
            </a:r>
            <a:r>
              <a:rPr lang="en-US" sz="4300" dirty="0" smtClean="0">
                <a:latin typeface="Courier New" pitchFamily="49" charset="0"/>
                <a:cs typeface="Courier New" pitchFamily="49" charset="0"/>
              </a:rPr>
              <a:t>=“</a:t>
            </a:r>
            <a:r>
              <a:rPr lang="en-US" sz="4300" dirty="0" err="1" smtClean="0">
                <a:latin typeface="Courier New" pitchFamily="49" charset="0"/>
                <a:cs typeface="Courier New" pitchFamily="49" charset="0"/>
              </a:rPr>
              <a:t>android.intent.action.BOOT_COMPLETED</a:t>
            </a:r>
            <a:r>
              <a:rPr lang="en-US" sz="4300" dirty="0" smtClean="0">
                <a:latin typeface="Courier New" pitchFamily="49" charset="0"/>
                <a:cs typeface="Courier New" pitchFamily="49" charset="0"/>
              </a:rPr>
              <a:t>”/&gt;</a:t>
            </a:r>
          </a:p>
          <a:p>
            <a:pPr lvl="2">
              <a:lnSpc>
                <a:spcPct val="170000"/>
              </a:lnSpc>
              <a:buNone/>
            </a:pPr>
            <a:r>
              <a:rPr lang="en-US" sz="4300" dirty="0" smtClean="0">
                <a:latin typeface="Courier New" pitchFamily="49" charset="0"/>
                <a:cs typeface="Courier New" pitchFamily="49" charset="0"/>
              </a:rPr>
              <a:t>&lt;/intent-filter&gt;</a:t>
            </a:r>
          </a:p>
          <a:p>
            <a:pPr lvl="1">
              <a:lnSpc>
                <a:spcPct val="170000"/>
              </a:lnSpc>
              <a:buNone/>
            </a:pPr>
            <a:r>
              <a:rPr lang="en-US" sz="4300" dirty="0" smtClean="0">
                <a:latin typeface="Courier New" pitchFamily="49" charset="0"/>
                <a:cs typeface="Courier New" pitchFamily="49" charset="0"/>
              </a:rPr>
              <a:t>&lt;/receiver&gt;</a:t>
            </a:r>
          </a:p>
          <a:p>
            <a:pPr>
              <a:lnSpc>
                <a:spcPct val="170000"/>
              </a:lnSpc>
            </a:pPr>
            <a:r>
              <a:rPr lang="en-US" sz="6200" dirty="0" smtClean="0"/>
              <a:t>Activity with Intent Filter enabled becomes “exported”</a:t>
            </a:r>
          </a:p>
          <a:p>
            <a:pPr>
              <a:lnSpc>
                <a:spcPct val="170000"/>
              </a:lnSpc>
            </a:pPr>
            <a:r>
              <a:rPr lang="en-US" sz="6200" dirty="0" smtClean="0"/>
              <a:t>Activity with “</a:t>
            </a:r>
            <a:r>
              <a:rPr lang="en-US" sz="6200" dirty="0" err="1" smtClean="0"/>
              <a:t>android:exported</a:t>
            </a:r>
            <a:r>
              <a:rPr lang="en-US" sz="6200" dirty="0" smtClean="0"/>
              <a:t>=true” can be started with any intent</a:t>
            </a:r>
          </a:p>
          <a:p>
            <a:pPr>
              <a:lnSpc>
                <a:spcPct val="170000"/>
              </a:lnSpc>
            </a:pPr>
            <a:r>
              <a:rPr lang="en-US" sz="6200" dirty="0" smtClean="0"/>
              <a:t>Intent Filters cannot be secured with permissions</a:t>
            </a:r>
          </a:p>
          <a:p>
            <a:pPr>
              <a:lnSpc>
                <a:spcPct val="170000"/>
              </a:lnSpc>
            </a:pPr>
            <a:r>
              <a:rPr lang="en-US" sz="6200" dirty="0" smtClean="0"/>
              <a:t>Add categories to restrict what intent can be called through</a:t>
            </a:r>
          </a:p>
          <a:p>
            <a:pPr lvl="1">
              <a:lnSpc>
                <a:spcPct val="170000"/>
              </a:lnSpc>
              <a:buNone/>
            </a:pPr>
            <a:r>
              <a:rPr lang="en-US" sz="4300" dirty="0" err="1" smtClean="0">
                <a:latin typeface="Courier New" pitchFamily="49" charset="0"/>
                <a:cs typeface="Courier New" pitchFamily="49" charset="0"/>
              </a:rPr>
              <a:t>android.intent.category.BROWSEABLE</a:t>
            </a:r>
            <a:endParaRPr lang="en-US" sz="43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359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Pending Intent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Token given to a foreign application to perform an action on your application’s behalf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Use your application’s permissions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Even if its owning application's process is killed, </a:t>
            </a:r>
            <a:r>
              <a:rPr lang="en-US" dirty="0" err="1" smtClean="0"/>
              <a:t>PendingIntent</a:t>
            </a:r>
            <a:r>
              <a:rPr lang="en-US" dirty="0" smtClean="0"/>
              <a:t> itself will remain usable from other processes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Provide component name in base intent</a:t>
            </a:r>
          </a:p>
          <a:p>
            <a:pPr lvl="1">
              <a:lnSpc>
                <a:spcPct val="150000"/>
              </a:lnSpc>
              <a:buNone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PendingIntent.getActivity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(Context,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Intent,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321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AndroidManifest.xml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886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Application Components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Rules for auto-resolution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Permissions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Access rules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Runtime dependencies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Runtime libraries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679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Signature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191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Applications are self-signed; no CA required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Signature define persistence</a:t>
            </a:r>
          </a:p>
          <a:p>
            <a:pPr lvl="1"/>
            <a:r>
              <a:rPr lang="en-US" dirty="0" smtClean="0"/>
              <a:t>Detect if the application has changed </a:t>
            </a:r>
          </a:p>
          <a:p>
            <a:pPr lvl="1"/>
            <a:r>
              <a:rPr lang="en-US" dirty="0" smtClean="0"/>
              <a:t>Application update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Signatures define authorship</a:t>
            </a:r>
          </a:p>
          <a:p>
            <a:pPr lvl="1"/>
            <a:r>
              <a:rPr lang="en-US" dirty="0" smtClean="0"/>
              <a:t>Establish trust between applications </a:t>
            </a:r>
          </a:p>
          <a:p>
            <a:pPr lvl="1"/>
            <a:r>
              <a:rPr lang="en-US" dirty="0" smtClean="0"/>
              <a:t>Run in same Linux ID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Upgrade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3891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Applications can register for auto-updates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Applications  should have the same signature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No additional permissions should be added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Install location is preserved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Packages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657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Come bundled with ROM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Have </a:t>
            </a:r>
            <a:r>
              <a:rPr lang="en-US" sz="2400" dirty="0" err="1" smtClean="0"/>
              <a:t>signatureOrSystem</a:t>
            </a:r>
            <a:r>
              <a:rPr lang="en-US" sz="2400" dirty="0" smtClean="0"/>
              <a:t> Permission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Cannot be uninstalled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/system/app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3891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Why should I understand Android’s Security Model?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Android platform security model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Android application security model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Android device security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61288"/>
          </a:xfrm>
        </p:spPr>
        <p:txBody>
          <a:bodyPr/>
          <a:lstStyle/>
          <a:p>
            <a:r>
              <a:rPr lang="en-US" dirty="0" smtClean="0"/>
              <a:t>External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3962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Starting API 8 (Android 2.2) APKs can be stored on external devices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APK is stored in encrypted container called </a:t>
            </a:r>
            <a:r>
              <a:rPr lang="en-US" dirty="0" err="1"/>
              <a:t>asec</a:t>
            </a:r>
            <a:r>
              <a:rPr lang="en-US" dirty="0"/>
              <a:t> file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Key is randomly generated and stored on device</a:t>
            </a:r>
          </a:p>
          <a:p>
            <a:pPr lvl="1">
              <a:lnSpc>
                <a:spcPct val="150000"/>
              </a:lnSpc>
            </a:pPr>
            <a:r>
              <a:rPr lang="en-US" dirty="0" err="1"/>
              <a:t>Dex</a:t>
            </a:r>
            <a:r>
              <a:rPr lang="en-US" dirty="0"/>
              <a:t> files, private data, native shared libraries still reside on internal memory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External devices are mounted with “</a:t>
            </a:r>
            <a:r>
              <a:rPr lang="en-US" dirty="0" err="1"/>
              <a:t>noexec</a:t>
            </a:r>
            <a:r>
              <a:rPr lang="en-US" dirty="0"/>
              <a:t>”</a:t>
            </a:r>
          </a:p>
          <a:p>
            <a:pPr>
              <a:lnSpc>
                <a:spcPct val="150000"/>
              </a:lnSpc>
            </a:pPr>
            <a:r>
              <a:rPr lang="en-US" dirty="0"/>
              <a:t>VFAT does not support Linux access control</a:t>
            </a:r>
          </a:p>
          <a:p>
            <a:pPr>
              <a:lnSpc>
                <a:spcPct val="150000"/>
              </a:lnSpc>
            </a:pPr>
            <a:r>
              <a:rPr lang="en-US" dirty="0"/>
              <a:t>Sensitive data should be encrypted before storing</a:t>
            </a:r>
          </a:p>
          <a:p>
            <a:pPr>
              <a:lnSpc>
                <a:spcPct val="150000"/>
              </a:lnSpc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48745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Security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60000"/>
              </a:lnSpc>
            </a:pPr>
            <a:r>
              <a:rPr lang="en-US" sz="3000" dirty="0" smtClean="0"/>
              <a:t>No Default </a:t>
            </a:r>
            <a:r>
              <a:rPr lang="en-US" sz="3000" dirty="0"/>
              <a:t>A</a:t>
            </a:r>
            <a:r>
              <a:rPr lang="en-US" sz="3000" dirty="0" smtClean="0"/>
              <a:t>ccess to Device </a:t>
            </a:r>
            <a:r>
              <a:rPr lang="en-US" sz="3000" dirty="0"/>
              <a:t>M</a:t>
            </a:r>
            <a:r>
              <a:rPr lang="en-US" sz="3000" dirty="0" smtClean="0"/>
              <a:t>etadata</a:t>
            </a:r>
          </a:p>
          <a:p>
            <a:pPr>
              <a:lnSpc>
                <a:spcPct val="160000"/>
              </a:lnSpc>
            </a:pPr>
            <a:r>
              <a:rPr lang="en-US" sz="3000" dirty="0" smtClean="0"/>
              <a:t>Extensible DRM Framework</a:t>
            </a:r>
          </a:p>
          <a:p>
            <a:pPr>
              <a:lnSpc>
                <a:spcPct val="160000"/>
              </a:lnSpc>
            </a:pPr>
            <a:r>
              <a:rPr lang="en-US" sz="3000" dirty="0" smtClean="0"/>
              <a:t>External Storage (Android 2.2)</a:t>
            </a:r>
          </a:p>
          <a:p>
            <a:pPr>
              <a:lnSpc>
                <a:spcPct val="160000"/>
              </a:lnSpc>
            </a:pPr>
            <a:r>
              <a:rPr lang="en-US" sz="3000" dirty="0" smtClean="0"/>
              <a:t>No Third </a:t>
            </a:r>
            <a:r>
              <a:rPr lang="en-US" sz="3000" dirty="0"/>
              <a:t>P</a:t>
            </a:r>
            <a:r>
              <a:rPr lang="en-US" sz="3000" dirty="0" smtClean="0"/>
              <a:t>arty SIM Card Access</a:t>
            </a:r>
          </a:p>
          <a:p>
            <a:pPr>
              <a:lnSpc>
                <a:spcPct val="160000"/>
              </a:lnSpc>
            </a:pPr>
            <a:r>
              <a:rPr lang="en-US" sz="3000" dirty="0" smtClean="0"/>
              <a:t>Protected access to cost generating APIs</a:t>
            </a:r>
          </a:p>
          <a:p>
            <a:pPr>
              <a:lnSpc>
                <a:spcPct val="160000"/>
              </a:lnSpc>
            </a:pPr>
            <a:r>
              <a:rPr lang="en-US" sz="3000" dirty="0" smtClean="0"/>
              <a:t>Full </a:t>
            </a:r>
            <a:r>
              <a:rPr lang="en-US" sz="3000" dirty="0"/>
              <a:t>F</a:t>
            </a:r>
            <a:r>
              <a:rPr lang="en-US" sz="3000" dirty="0" smtClean="0"/>
              <a:t>ile </a:t>
            </a:r>
            <a:r>
              <a:rPr lang="en-US" sz="3000" dirty="0"/>
              <a:t>S</a:t>
            </a:r>
            <a:r>
              <a:rPr lang="en-US" sz="3000" dirty="0" smtClean="0"/>
              <a:t>ystem Encryption (Android 3.0)</a:t>
            </a:r>
          </a:p>
          <a:p>
            <a:pPr>
              <a:lnSpc>
                <a:spcPct val="160000"/>
              </a:lnSpc>
            </a:pPr>
            <a:r>
              <a:rPr lang="en-US" sz="3000" dirty="0" smtClean="0"/>
              <a:t>Password Protection</a:t>
            </a:r>
          </a:p>
          <a:p>
            <a:pPr>
              <a:lnSpc>
                <a:spcPct val="160000"/>
              </a:lnSpc>
            </a:pPr>
            <a:r>
              <a:rPr lang="en-US" sz="3000" dirty="0" smtClean="0"/>
              <a:t>Remote Device </a:t>
            </a:r>
            <a:r>
              <a:rPr lang="en-US" sz="3000" dirty="0"/>
              <a:t>A</a:t>
            </a:r>
            <a:r>
              <a:rPr lang="en-US" sz="3000" dirty="0" smtClean="0"/>
              <a:t>dministration (Android 2.2)</a:t>
            </a:r>
          </a:p>
          <a:p>
            <a:pPr>
              <a:lnSpc>
                <a:spcPct val="160000"/>
              </a:lnSpc>
            </a:pPr>
            <a:r>
              <a:rPr lang="en-US" sz="3000" dirty="0" smtClean="0"/>
              <a:t>Memory Management Features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188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048512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3886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Linux process sandbox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Permission based component interaction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Permission labels defined in AndroidManifest.xml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Applications need to be signed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Signature define persistence and authorship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Install time security decisions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</p:spPr>
        <p:txBody>
          <a:bodyPr/>
          <a:lstStyle>
            <a:lvl1pPr algn="l">
              <a:defRPr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05200" y="3429000"/>
            <a:ext cx="5562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2400" dirty="0" smtClean="0"/>
          </a:p>
          <a:p>
            <a:pPr algn="r"/>
            <a:endParaRPr lang="en-US" sz="2400" dirty="0"/>
          </a:p>
          <a:p>
            <a:pPr algn="r"/>
            <a:endParaRPr lang="en-US" sz="2400" dirty="0" smtClean="0"/>
          </a:p>
          <a:p>
            <a:pPr algn="r"/>
            <a:r>
              <a:rPr lang="en-US" sz="2400" dirty="0" smtClean="0">
                <a:solidFill>
                  <a:srgbClr val="7F7F7F"/>
                </a:solidFill>
              </a:rPr>
              <a:t>pragati@x.com</a:t>
            </a:r>
          </a:p>
          <a:p>
            <a:pPr algn="r"/>
            <a:r>
              <a:rPr lang="en-US" sz="2400" dirty="0" smtClean="0">
                <a:solidFill>
                  <a:srgbClr val="7F7F7F"/>
                </a:solidFill>
              </a:rPr>
              <a:t>@</a:t>
            </a:r>
            <a:r>
              <a:rPr lang="en-US" sz="2400" dirty="0" err="1" smtClean="0">
                <a:solidFill>
                  <a:srgbClr val="7F7F7F"/>
                </a:solidFill>
              </a:rPr>
              <a:t>pragatiogal</a:t>
            </a:r>
            <a:endParaRPr lang="en-US" sz="2400" dirty="0" smtClean="0">
              <a:solidFill>
                <a:srgbClr val="7F7F7F"/>
              </a:solidFill>
            </a:endParaRPr>
          </a:p>
          <a:p>
            <a:pPr algn="r"/>
            <a:r>
              <a:rPr lang="en-US" sz="2400" dirty="0">
                <a:solidFill>
                  <a:srgbClr val="7F7F7F"/>
                </a:solidFill>
              </a:rPr>
              <a:t>http://</a:t>
            </a:r>
            <a:r>
              <a:rPr lang="en-US" sz="2400" dirty="0" err="1">
                <a:solidFill>
                  <a:srgbClr val="7F7F7F"/>
                </a:solidFill>
              </a:rPr>
              <a:t>www.slideshare.net</a:t>
            </a:r>
            <a:r>
              <a:rPr lang="en-US" sz="2400" dirty="0">
                <a:solidFill>
                  <a:srgbClr val="7F7F7F"/>
                </a:solidFill>
              </a:rPr>
              <a:t>/</a:t>
            </a:r>
            <a:r>
              <a:rPr lang="en-US" sz="2400" dirty="0" err="1">
                <a:solidFill>
                  <a:srgbClr val="7F7F7F"/>
                </a:solidFill>
              </a:rPr>
              <a:t>pragatiogal</a:t>
            </a:r>
            <a:endParaRPr lang="en-US" sz="2400" dirty="0">
              <a:solidFill>
                <a:srgbClr val="7F7F7F"/>
              </a:solidFill>
            </a:endParaRPr>
          </a:p>
          <a:p>
            <a:pPr algn="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30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should I understand Android’s Security Model?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4343400" cy="3505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Smart(</a:t>
            </a:r>
            <a:r>
              <a:rPr lang="en-US" sz="2400" dirty="0" err="1" smtClean="0"/>
              <a:t>er</a:t>
            </a:r>
            <a:r>
              <a:rPr lang="en-US" sz="2400" dirty="0" smtClean="0"/>
              <a:t>) Phones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Open Platform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Variety of devices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YOU </a:t>
            </a:r>
            <a:r>
              <a:rPr lang="en-US" sz="2400" dirty="0" smtClean="0"/>
              <a:t>control your phone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4" descr="paypal_install_screen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34000" y="1752600"/>
            <a:ext cx="2660333" cy="3733800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r>
              <a:rPr lang="en-US" dirty="0" smtClean="0"/>
              <a:t>Android OS Architecture</a:t>
            </a:r>
            <a:endParaRPr lang="en-US" dirty="0"/>
          </a:p>
        </p:txBody>
      </p:sp>
      <p:pic>
        <p:nvPicPr>
          <p:cNvPr id="1026" name="Picture 2" descr="Android System Archite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066800"/>
            <a:ext cx="7315200" cy="52529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62000" y="6400800"/>
            <a:ext cx="563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http://developer.android.com/guide/basics/what-is-android.html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/>
          <a:lstStyle/>
          <a:p>
            <a:r>
              <a:rPr lang="en-US" dirty="0" smtClean="0"/>
              <a:t>Linux Kernel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371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Distinct UID and GID for each application at install time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Sharing can occur through component interactions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Linux process </a:t>
            </a:r>
            <a:r>
              <a:rPr lang="en-US" dirty="0"/>
              <a:t>s</a:t>
            </a:r>
            <a:r>
              <a:rPr lang="en-US" dirty="0" smtClean="0"/>
              <a:t>andbox</a:t>
            </a:r>
            <a:endParaRPr lang="en-US" dirty="0"/>
          </a:p>
          <a:p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971800"/>
            <a:ext cx="78390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8512"/>
          </a:xfrm>
        </p:spPr>
        <p:txBody>
          <a:bodyPr>
            <a:normAutofit/>
          </a:bodyPr>
          <a:lstStyle/>
          <a:p>
            <a:r>
              <a:rPr lang="en-US" dirty="0" smtClean="0"/>
              <a:t>Linux Kernel (Cont’d)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05000"/>
            <a:ext cx="7162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57200" y="38100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565A5C"/>
                </a:solidFill>
                <a:latin typeface="Courier New" pitchFamily="49" charset="0"/>
              </a:rPr>
              <a:t>include/</a:t>
            </a:r>
            <a:r>
              <a:rPr lang="en-US" dirty="0" err="1" smtClean="0">
                <a:solidFill>
                  <a:srgbClr val="565A5C"/>
                </a:solidFill>
                <a:latin typeface="Courier New" pitchFamily="49" charset="0"/>
              </a:rPr>
              <a:t>linux</a:t>
            </a:r>
            <a:r>
              <a:rPr lang="en-US" dirty="0" smtClean="0">
                <a:solidFill>
                  <a:srgbClr val="565A5C"/>
                </a:solidFill>
                <a:latin typeface="Courier New" pitchFamily="49" charset="0"/>
              </a:rPr>
              <a:t>/</a:t>
            </a:r>
            <a:r>
              <a:rPr lang="en-US" dirty="0" err="1" smtClean="0">
                <a:solidFill>
                  <a:srgbClr val="565A5C"/>
                </a:solidFill>
                <a:latin typeface="Courier New" pitchFamily="49" charset="0"/>
              </a:rPr>
              <a:t>android_aid.h</a:t>
            </a:r>
            <a:endParaRPr lang="en-US" dirty="0">
              <a:solidFill>
                <a:srgbClr val="565A5C"/>
              </a:solidFill>
              <a:latin typeface="Courier New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5720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565A5C"/>
                </a:solidFill>
              </a:rPr>
              <a:t>AID_NET_BT	3002	Can create Bluetooth Sockets</a:t>
            </a:r>
            <a:endParaRPr lang="en-US" dirty="0">
              <a:solidFill>
                <a:srgbClr val="565A5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51816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565A5C"/>
                </a:solidFill>
              </a:rPr>
              <a:t>AID_INET	3003	Can create IPv4 and IPv6 Sockets</a:t>
            </a:r>
            <a:endParaRPr lang="en-US" dirty="0">
              <a:solidFill>
                <a:srgbClr val="565A5C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891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/>
              <a:t>Dalvik</a:t>
            </a:r>
            <a:r>
              <a:rPr lang="en-US" sz="2400" dirty="0" smtClean="0"/>
              <a:t> VM is not a security boundary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No security manager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Permissions are enforced in OS and not in VM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/>
              <a:t>Bytecode</a:t>
            </a:r>
            <a:r>
              <a:rPr lang="en-US" sz="2400" dirty="0" smtClean="0"/>
              <a:t> verification for optimization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Native vs. Java code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810000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US" sz="2400" dirty="0" smtClean="0"/>
              <a:t>Permissions restrict component interaction</a:t>
            </a:r>
          </a:p>
          <a:p>
            <a:pPr>
              <a:lnSpc>
                <a:spcPct val="170000"/>
              </a:lnSpc>
            </a:pPr>
            <a:r>
              <a:rPr lang="en-US" sz="2400" dirty="0" smtClean="0"/>
              <a:t>Permission labels defined in AndroidManifest.xml</a:t>
            </a:r>
          </a:p>
          <a:p>
            <a:pPr>
              <a:lnSpc>
                <a:spcPct val="170000"/>
              </a:lnSpc>
            </a:pPr>
            <a:r>
              <a:rPr lang="en-US" sz="2400" dirty="0" smtClean="0"/>
              <a:t>MAC enforced by Reference Monitor</a:t>
            </a:r>
          </a:p>
          <a:p>
            <a:pPr>
              <a:lnSpc>
                <a:spcPct val="170000"/>
              </a:lnSpc>
            </a:pPr>
            <a:r>
              <a:rPr lang="en-US" sz="2400" dirty="0" err="1" smtClean="0"/>
              <a:t>PackageManager</a:t>
            </a:r>
            <a:r>
              <a:rPr lang="en-US" sz="2400" dirty="0" smtClean="0"/>
              <a:t> and </a:t>
            </a:r>
            <a:r>
              <a:rPr lang="en-US" sz="2400" dirty="0" err="1" smtClean="0"/>
              <a:t>ActivityManager</a:t>
            </a:r>
            <a:r>
              <a:rPr lang="en-US" sz="2400" dirty="0" smtClean="0"/>
              <a:t> enforce permissions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Permission Protection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267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70000"/>
              </a:lnSpc>
            </a:pPr>
            <a:r>
              <a:rPr lang="en-US" sz="1400" b="1" dirty="0" smtClean="0"/>
              <a:t>Normal</a:t>
            </a:r>
          </a:p>
          <a:p>
            <a:pPr lvl="1">
              <a:lnSpc>
                <a:spcPct val="170000"/>
              </a:lnSpc>
              <a:buNone/>
            </a:pPr>
            <a:r>
              <a:rPr lang="en-US" sz="1400" dirty="0" smtClean="0"/>
              <a:t>	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android.permission.VIBRATE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lnSpc>
                <a:spcPct val="170000"/>
              </a:lnSpc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com.android.alarm.permission.SET_ALARM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70000"/>
              </a:lnSpc>
            </a:pPr>
            <a:r>
              <a:rPr lang="en-US" sz="1400" b="1" dirty="0" smtClean="0"/>
              <a:t>Dangerous</a:t>
            </a:r>
          </a:p>
          <a:p>
            <a:pPr lvl="1">
              <a:lnSpc>
                <a:spcPct val="170000"/>
              </a:lnSpc>
              <a:buNone/>
            </a:pPr>
            <a:r>
              <a:rPr lang="en-US" sz="1400" dirty="0" smtClean="0"/>
              <a:t>	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android.permission.SEND_SMS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lnSpc>
                <a:spcPct val="170000"/>
              </a:lnSpc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android.permission.CALL_PHONE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70000"/>
              </a:lnSpc>
            </a:pPr>
            <a:r>
              <a:rPr lang="en-US" sz="1400" b="1" dirty="0" smtClean="0"/>
              <a:t>Signature</a:t>
            </a:r>
          </a:p>
          <a:p>
            <a:pPr lvl="1">
              <a:lnSpc>
                <a:spcPct val="170000"/>
              </a:lnSpc>
              <a:buNone/>
            </a:pPr>
            <a:r>
              <a:rPr lang="en-US" sz="1400" dirty="0" smtClean="0"/>
              <a:t>	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android.permission.FORCE_STOP_PACKAGES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lnSpc>
                <a:spcPct val="170000"/>
              </a:lnSpc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android.permission.INJECT_EVENTS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70000"/>
              </a:lnSpc>
            </a:pPr>
            <a:r>
              <a:rPr lang="en-US" sz="1400" b="1" dirty="0" err="1" smtClean="0"/>
              <a:t>SignatureOrSystem</a:t>
            </a:r>
            <a:endParaRPr lang="en-US" sz="1400" b="1" dirty="0" smtClean="0"/>
          </a:p>
          <a:p>
            <a:pPr lvl="1">
              <a:lnSpc>
                <a:spcPct val="170000"/>
              </a:lnSpc>
              <a:buNone/>
            </a:pPr>
            <a:r>
              <a:rPr lang="en-US" sz="1400" dirty="0" smtClean="0"/>
              <a:t>	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android.permission.ACCESS_USB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lnSpc>
                <a:spcPct val="170000"/>
              </a:lnSpc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android.permission.SET_TIME</a:t>
            </a:r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endParaRPr lang="en-US" sz="1100" dirty="0" smtClean="0"/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endParaRPr lang="en-US" sz="11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x.commerce">
  <a:themeElements>
    <a:clrScheme name="Xcommerce">
      <a:dk1>
        <a:srgbClr val="FB4F14"/>
      </a:dk1>
      <a:lt1>
        <a:srgbClr val="FFFFFF"/>
      </a:lt1>
      <a:dk2>
        <a:srgbClr val="565A5C"/>
      </a:dk2>
      <a:lt2>
        <a:srgbClr val="FFFFFF"/>
      </a:lt2>
      <a:accent1>
        <a:srgbClr val="00ADD0"/>
      </a:accent1>
      <a:accent2>
        <a:srgbClr val="005172"/>
      </a:accent2>
      <a:accent3>
        <a:srgbClr val="C90062"/>
      </a:accent3>
      <a:accent4>
        <a:srgbClr val="EA5084"/>
      </a:accent4>
      <a:accent5>
        <a:srgbClr val="4BACC6"/>
      </a:accent5>
      <a:accent6>
        <a:srgbClr val="DE3831"/>
      </a:accent6>
      <a:hlink>
        <a:srgbClr val="F0AB00"/>
      </a:hlink>
      <a:folHlink>
        <a:srgbClr val="A2A4A3"/>
      </a:folHlink>
    </a:clrScheme>
    <a:fontScheme name="Xcommerce">
      <a:majorFont>
        <a:latin typeface="Helvetica LT Std"/>
        <a:ea typeface=""/>
        <a:cs typeface=""/>
      </a:majorFont>
      <a:minorFont>
        <a:latin typeface="Helvetica LT St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x.commerce.thmx</Template>
  <TotalTime>1672</TotalTime>
  <Words>668</Words>
  <Application>Microsoft Macintosh PowerPoint</Application>
  <PresentationFormat>On-screen Show (4:3)</PresentationFormat>
  <Paragraphs>173</Paragraphs>
  <Slides>23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x.commerce</vt:lpstr>
      <vt:lpstr>Office Theme</vt:lpstr>
      <vt:lpstr>Android Security Essentials</vt:lpstr>
      <vt:lpstr>Agenda</vt:lpstr>
      <vt:lpstr>Why should I understand Android’s Security Model?</vt:lpstr>
      <vt:lpstr>Android OS Architecture</vt:lpstr>
      <vt:lpstr>Linux Kernel</vt:lpstr>
      <vt:lpstr>Linux Kernel (Cont’d)</vt:lpstr>
      <vt:lpstr>Middleware</vt:lpstr>
      <vt:lpstr>Application Layer</vt:lpstr>
      <vt:lpstr>Permission Protection Levels</vt:lpstr>
      <vt:lpstr>User Defined Permissions</vt:lpstr>
      <vt:lpstr>Components</vt:lpstr>
      <vt:lpstr>Binder</vt:lpstr>
      <vt:lpstr>Intents</vt:lpstr>
      <vt:lpstr>Intent Filters</vt:lpstr>
      <vt:lpstr>Pending Intent</vt:lpstr>
      <vt:lpstr>AndroidManifest.xml</vt:lpstr>
      <vt:lpstr>Application Signature</vt:lpstr>
      <vt:lpstr>Application Upgrade</vt:lpstr>
      <vt:lpstr>System Packages</vt:lpstr>
      <vt:lpstr>External Storage</vt:lpstr>
      <vt:lpstr>Device Security Features</vt:lpstr>
      <vt:lpstr>Summary</vt:lpstr>
      <vt:lpstr>Thank you!</vt:lpstr>
    </vt:vector>
  </TitlesOfParts>
  <Manager/>
  <Company>x.commerce (an eBay Inc. Company)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Android Security</dc:title>
  <dc:subject>Android Security</dc:subject>
  <dc:creator>Pragati Ogal Rai</dc:creator>
  <cp:keywords>Android Security</cp:keywords>
  <dc:description>Android's Security Model is discussed in this presentation.</dc:description>
  <cp:lastModifiedBy>Rai, Pragati</cp:lastModifiedBy>
  <cp:revision>321</cp:revision>
  <dcterms:created xsi:type="dcterms:W3CDTF">2011-02-25T20:51:34Z</dcterms:created>
  <dcterms:modified xsi:type="dcterms:W3CDTF">2012-07-16T16:41:37Z</dcterms:modified>
  <cp:category/>
</cp:coreProperties>
</file>